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8" r:id="rId1"/>
  </p:sldMasterIdLst>
  <p:notesMasterIdLst>
    <p:notesMasterId r:id="rId55"/>
  </p:notesMasterIdLst>
  <p:sldIdLst>
    <p:sldId id="691" r:id="rId2"/>
    <p:sldId id="763" r:id="rId3"/>
    <p:sldId id="693" r:id="rId4"/>
    <p:sldId id="727" r:id="rId5"/>
    <p:sldId id="870" r:id="rId6"/>
    <p:sldId id="871" r:id="rId7"/>
    <p:sldId id="872" r:id="rId8"/>
    <p:sldId id="873" r:id="rId9"/>
    <p:sldId id="874" r:id="rId10"/>
    <p:sldId id="875" r:id="rId11"/>
    <p:sldId id="876" r:id="rId12"/>
    <p:sldId id="799" r:id="rId13"/>
    <p:sldId id="847" r:id="rId14"/>
    <p:sldId id="848" r:id="rId15"/>
    <p:sldId id="849" r:id="rId16"/>
    <p:sldId id="757" r:id="rId17"/>
    <p:sldId id="863" r:id="rId18"/>
    <p:sldId id="864" r:id="rId19"/>
    <p:sldId id="865" r:id="rId20"/>
    <p:sldId id="866" r:id="rId21"/>
    <p:sldId id="867" r:id="rId22"/>
    <p:sldId id="868" r:id="rId23"/>
    <p:sldId id="869" r:id="rId24"/>
    <p:sldId id="800" r:id="rId25"/>
    <p:sldId id="850" r:id="rId26"/>
    <p:sldId id="851" r:id="rId27"/>
    <p:sldId id="852" r:id="rId28"/>
    <p:sldId id="801" r:id="rId29"/>
    <p:sldId id="856" r:id="rId30"/>
    <p:sldId id="857" r:id="rId31"/>
    <p:sldId id="858" r:id="rId32"/>
    <p:sldId id="859" r:id="rId33"/>
    <p:sldId id="860" r:id="rId34"/>
    <p:sldId id="861" r:id="rId35"/>
    <p:sldId id="862" r:id="rId36"/>
    <p:sldId id="846" r:id="rId37"/>
    <p:sldId id="853" r:id="rId38"/>
    <p:sldId id="854" r:id="rId39"/>
    <p:sldId id="855" r:id="rId40"/>
    <p:sldId id="877" r:id="rId41"/>
    <p:sldId id="833" r:id="rId42"/>
    <p:sldId id="834" r:id="rId43"/>
    <p:sldId id="835" r:id="rId44"/>
    <p:sldId id="836" r:id="rId45"/>
    <p:sldId id="837" r:id="rId46"/>
    <p:sldId id="838" r:id="rId47"/>
    <p:sldId id="839" r:id="rId48"/>
    <p:sldId id="840" r:id="rId49"/>
    <p:sldId id="841" r:id="rId50"/>
    <p:sldId id="842" r:id="rId51"/>
    <p:sldId id="843" r:id="rId52"/>
    <p:sldId id="759" r:id="rId53"/>
    <p:sldId id="761" r:id="rId54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  <a:srgbClr val="00CC00"/>
    <a:srgbClr val="339933"/>
    <a:srgbClr val="00FF00"/>
    <a:srgbClr val="003300"/>
    <a:srgbClr val="333300"/>
    <a:srgbClr val="000000"/>
    <a:srgbClr val="800000"/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5" autoAdjust="0"/>
    <p:restoredTop sz="99813" autoAdjust="0"/>
  </p:normalViewPr>
  <p:slideViewPr>
    <p:cSldViewPr>
      <p:cViewPr varScale="1">
        <p:scale>
          <a:sx n="78" d="100"/>
          <a:sy n="78" d="100"/>
        </p:scale>
        <p:origin x="-12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Staniszewski" userId="99ac9cd1e8444c9a" providerId="LiveId" clId="{BB0A2B78-7593-4C2B-90A3-784CFFA63155}"/>
    <pc:docChg chg="modSld">
      <pc:chgData name="Michał Staniszewski" userId="99ac9cd1e8444c9a" providerId="LiveId" clId="{BB0A2B78-7593-4C2B-90A3-784CFFA63155}" dt="2019-11-13T11:40:51.856" v="6" actId="6549"/>
      <pc:docMkLst>
        <pc:docMk/>
      </pc:docMkLst>
      <pc:sldChg chg="modSp">
        <pc:chgData name="Michał Staniszewski" userId="99ac9cd1e8444c9a" providerId="LiveId" clId="{BB0A2B78-7593-4C2B-90A3-784CFFA63155}" dt="2019-11-13T11:40:51.856" v="6" actId="6549"/>
        <pc:sldMkLst>
          <pc:docMk/>
          <pc:sldMk cId="1302500409" sldId="834"/>
        </pc:sldMkLst>
        <pc:spChg chg="mod">
          <ac:chgData name="Michał Staniszewski" userId="99ac9cd1e8444c9a" providerId="LiveId" clId="{BB0A2B78-7593-4C2B-90A3-784CFFA63155}" dt="2019-11-13T11:40:51.856" v="6" actId="6549"/>
          <ac:spMkLst>
            <pc:docMk/>
            <pc:sldMk cId="1302500409" sldId="83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EB535E1-D7A4-44B5-A4C4-9B57EE09CD00}" type="datetimeFigureOut">
              <a:rPr lang="pl-PL"/>
              <a:pPr>
                <a:defRPr/>
              </a:pPr>
              <a:t>2020-11-28</a:t>
            </a:fld>
            <a:endParaRPr lang="pl-PL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B7F4629-4C20-4054-81D8-C1AAD561F82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862934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386091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894713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9513351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8651850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4740953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9837885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6115475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500122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5194015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448114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1567310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5224013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5868982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41957956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1704282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485129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5902282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0163006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0039334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4376160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4889718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40180723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94199321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94815156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69828649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57242674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103807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74744419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10036702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48621556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68396161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0435170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42825582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95904782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88326019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40369223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30059070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806359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80083480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4042368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874764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350433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869982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92DC-DF20-4375-BBE5-9C68260AF4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4F430-B0AC-4EB4-BAAB-3F1BA6598CF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1477F-ABEA-4FDB-A839-CBDF4C4DCE2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180F8-911B-4DE5-B067-1AA92426298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5CBC-06E0-4033-9A5F-9FD4BF4D67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1C33C-1C10-4027-ADD4-25A63925992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0D919-7531-4417-987F-67ED766E8A5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8A8DE-1EEF-434C-BC25-40475A82F7E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B0247-345F-457E-8319-A9F0D12EA5F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71087-3607-478B-B74B-FDE7DD2BA1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D6EC5-7D0C-4F30-9015-440265DE64F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71DDC5-3820-4806-9574-CC5407F17B7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2276872"/>
            <a:ext cx="7740352" cy="129584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400" dirty="0">
                <a:solidFill>
                  <a:srgbClr val="009900"/>
                </a:solidFill>
                <a:latin typeface="Gill Sans MT" panose="020B0502020104020203" pitchFamily="34" charset="-18"/>
              </a:rPr>
              <a:t>Laureaci XVII Konkursu</a:t>
            </a:r>
            <a:r>
              <a:rPr lang="pl-PL" sz="2800" dirty="0">
                <a:solidFill>
                  <a:srgbClr val="0099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EDYCJA 2020</a:t>
            </a: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475656" y="3904020"/>
            <a:ext cx="7668344" cy="538609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  </a:t>
            </a:r>
          </a:p>
          <a:p>
            <a:endParaRPr lang="pl-PL" sz="9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3419872" y="6330806"/>
            <a:ext cx="25922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>
                <a:solidFill>
                  <a:srgbClr val="003300"/>
                </a:solidFill>
                <a:latin typeface="Gill Sans MT" panose="020B0502020104020203" pitchFamily="34" charset="-18"/>
              </a:rPr>
              <a:t>Warszawa, data 02.11.2020 r.</a:t>
            </a:r>
            <a:endParaRPr lang="pl-PL" sz="1500" dirty="0">
              <a:solidFill>
                <a:srgbClr val="339933"/>
              </a:solidFill>
              <a:latin typeface="Gill Sans MT" panose="020B0502020104020203" pitchFamily="34" charset="-18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2736304" cy="944527"/>
          </a:xfrm>
          <a:prstGeom prst="rect">
            <a:avLst/>
          </a:prstGeom>
        </p:spPr>
      </p:pic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4581128"/>
            <a:ext cx="5722937" cy="64807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pl-PL" altLang="pl-PL" sz="2000" dirty="0">
              <a:solidFill>
                <a:schemeClr val="tx1"/>
              </a:solidFill>
              <a:latin typeface="Gill Sans MT" pitchFamily="34" charset="-18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pl-PL" altLang="pl-PL" sz="1600" dirty="0">
                <a:solidFill>
                  <a:srgbClr val="003300"/>
                </a:solidFill>
                <a:latin typeface="Gill Sans MT" pitchFamily="34" charset="-18"/>
              </a:rPr>
              <a:t>Prof.  nzw. dr hab. Eugeniusz </a:t>
            </a:r>
            <a:r>
              <a:rPr lang="pl-PL" altLang="pl-PL" sz="1600" dirty="0" smtClean="0">
                <a:solidFill>
                  <a:srgbClr val="003300"/>
                </a:solidFill>
                <a:latin typeface="Gill Sans MT" pitchFamily="34" charset="-18"/>
              </a:rPr>
              <a:t>Sobczak (sobczak070645@gmail.com) </a:t>
            </a:r>
            <a:endParaRPr lang="pl-PL" altLang="pl-PL" sz="1600" dirty="0">
              <a:solidFill>
                <a:srgbClr val="003300"/>
              </a:solidFill>
              <a:latin typeface="Gill Sans MT" pitchFamily="34" charset="-18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pl-PL" altLang="pl-PL" sz="1600" dirty="0">
                <a:solidFill>
                  <a:srgbClr val="003300"/>
                </a:solidFill>
                <a:latin typeface="Gill Sans MT" pitchFamily="34" charset="-18"/>
              </a:rPr>
              <a:t>mgr Michał Staniszewski</a:t>
            </a:r>
          </a:p>
        </p:txBody>
      </p:sp>
    </p:spTree>
    <p:extLst>
      <p:ext uri="{BB962C8B-B14F-4D97-AF65-F5344CB8AC3E}">
        <p14:creationId xmlns="" xmlns:p14="http://schemas.microsoft.com/office/powerpoint/2010/main" val="1568109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83498227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912,77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1 229,24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1 258,04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-71,99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1 179,52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1 843,59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1 786,41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Puchaczów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łęczyński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5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800115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3403981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384,01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661,65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293,32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470,20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-27,91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233,65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237,02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877,10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1 534,41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1 835,23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Suchy Las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poznański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11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4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218636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2020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WIEJSKA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2770982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09649568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352,00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828,39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1 051,50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1 029,60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-32,19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1 388,97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2 061,61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2 039,38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Tarnowo Podgórne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poznański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3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707492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34692260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608,31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542,17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386,79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1 103,43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1 106,11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94,34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882,14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2 315,14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2 251,49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Kobierzyce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wrocławski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2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792250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21649304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1 478,96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2 645,53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1 599,87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4 579,99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2 657,01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2 555,01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-69,13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-13,10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-15,15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6 495,69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5 865,15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4 699,76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Kleszczów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bełchatowski  </a:t>
              </a:r>
            </a:p>
          </p:txBody>
        </p:sp>
      </p:grp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127593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2020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MIEJSKO-WIEJSKA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3450142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25459979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608,70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-158,46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-55,20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-47,10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95,03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373,98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783,83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1 267,81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Mikołajki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mrągowski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10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850716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62141714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231,42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773,60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-99,76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-26,98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-25,96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47,08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308,76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719,30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1 301,63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Uniejów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poddębicki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18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9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537768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95815785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493,59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527,38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-66,74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748,04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1 257,39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1 319,66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Błonie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warszawski zachodni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19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8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525575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196752"/>
            <a:ext cx="8136903" cy="4896544"/>
          </a:xfrm>
        </p:spPr>
        <p:txBody>
          <a:bodyPr rtlCol="0">
            <a:normAutofit lnSpcReduction="10000"/>
          </a:bodyPr>
          <a:lstStyle/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1. wydatki majątkowe inwestycyjne per capita</a:t>
            </a:r>
          </a:p>
          <a:p>
            <a:pPr marL="355600" indent="-35560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 10 zł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2. procent wydatków majątkowych inwestycyjnych w budżecie gminy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2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3. wydatki na transport i łączność per capita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2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 10 zł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4. procent wydatków na transport i łączność w wydatkach budżetu gminy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2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5. procent dochodów własnych w dochodach budżetu gminy</a:t>
            </a:r>
          </a:p>
          <a:p>
            <a:pPr marL="27305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6. liczba podmiotów gospodarczych na 1000 mieszkańców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000" dirty="0">
                <a:solidFill>
                  <a:srgbClr val="008000"/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podmiot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7. liczba osób pracujących na 1000 mieszkańców,</a:t>
            </a:r>
          </a:p>
          <a:p>
            <a:pPr marL="27305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pracującą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8. liczba osób bezrobotnych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bezrobotną przyznano minus jeden punkt;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8003232" cy="936104"/>
          </a:xfrm>
        </p:spPr>
        <p:txBody>
          <a:bodyPr/>
          <a:lstStyle/>
          <a:p>
            <a:pPr algn="l" eaLnBrk="1" hangingPunct="1"/>
            <a:r>
              <a:rPr lang="pl-PL" altLang="pl-PL" sz="3200" dirty="0">
                <a:solidFill>
                  <a:srgbClr val="008000"/>
                </a:solidFill>
                <a:latin typeface="Gill Sans MT" pitchFamily="34" charset="-18"/>
              </a:rPr>
              <a:t>WSKAŹNIKI</a:t>
            </a:r>
          </a:p>
        </p:txBody>
      </p:sp>
      <p:sp>
        <p:nvSpPr>
          <p:cNvPr id="8" name="Prostokąt 7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2947391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59863974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532,44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356,00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178,08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249,49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251,64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-115,43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-32,00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-32,53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297,14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306,36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313,01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949,53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1 518,59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1 339,25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Mielno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koszaliński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7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041654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79161496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554,18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545,79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-57,75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596,37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1 157,45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1 350,46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Zbąszynek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świebodziński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21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6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898309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45271907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391,68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405,52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-50,86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596,89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1 142,56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1 395,88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Niepołomice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wielicki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5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9118348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56568209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262,12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269,90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578,78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562,19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-56,07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685,32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1 428,99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1 411,90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Ożarów Mazowiecki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warszawski zachodni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4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781579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2020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MIEJSKO-WIEJSKA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1266959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2372608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113,12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387,93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558,39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363,26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-73,28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-24,35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-20,46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670,66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1 288,79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1 481,66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Rzgów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łódzki wschodni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3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6164741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43102070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820,85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889,39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-85,52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-18,69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428,45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1 399,26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1 527,32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Stryków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zgierski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26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2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397316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82319759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427,11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306,88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776,76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970,50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959,21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-82,46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-20,31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-18,57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1 329,99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1 959,52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1 818,80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Polkowice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polkowicki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622879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2020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MIEJSKA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33043409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559467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264,81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307,06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283,00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-93,89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-23,72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-17,42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730,44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1 066,06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1 186,59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Szczawno-Zdrój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szczawnicki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29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10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23211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196752"/>
            <a:ext cx="8136903" cy="4896544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9. napływ ludności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10. odpływ ludności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każdą osobę przyznano minus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11. liczba absolwentów szkół ponadgimnazjalnych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każdego absolwenta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12. procent radnych z wyższym wykształceniem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każdego radnego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000" dirty="0">
                <a:solidFill>
                  <a:srgbClr val="008000"/>
                </a:solidFill>
                <a:latin typeface="Gill Sans MT" panose="020B0502020104020203" pitchFamily="34" charset="-18"/>
              </a:rPr>
              <a:t>13. </a:t>
            </a: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procent ludności objętej wodociągami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100" dirty="0">
                <a:solidFill>
                  <a:srgbClr val="008000"/>
                </a:solidFill>
                <a:latin typeface="Gill Sans MT" panose="020B0502020104020203" pitchFamily="34" charset="-18"/>
              </a:rPr>
              <a:t>14. procent ludności objętej kanalizacją ścieków</a:t>
            </a:r>
          </a:p>
          <a:p>
            <a:pPr marL="355600" indent="-3556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  <a:endParaRPr lang="pl-PL" altLang="pl-PL" sz="2000" dirty="0">
              <a:solidFill>
                <a:schemeClr val="bg1">
                  <a:lumMod val="65000"/>
                </a:schemeClr>
              </a:solidFill>
              <a:latin typeface="Gill Sans MT" panose="020B0502020104020203" pitchFamily="34" charset="-18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000" dirty="0">
                <a:solidFill>
                  <a:srgbClr val="008000"/>
                </a:solidFill>
                <a:latin typeface="Gill Sans MT" panose="020B0502020104020203" pitchFamily="34" charset="-18"/>
              </a:rPr>
              <a:t>15. procent ludności objętej oczyszczalnią ścieków</a:t>
            </a:r>
          </a:p>
          <a:p>
            <a:pPr marL="355600" indent="-3556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	za każdy procent przyznano jeden punkt.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8003232" cy="936104"/>
          </a:xfrm>
        </p:spPr>
        <p:txBody>
          <a:bodyPr/>
          <a:lstStyle/>
          <a:p>
            <a:pPr algn="l" eaLnBrk="1" hangingPunct="1"/>
            <a:r>
              <a:rPr lang="pl-PL" altLang="pl-PL" sz="3200" dirty="0">
                <a:solidFill>
                  <a:srgbClr val="008000"/>
                </a:solidFill>
                <a:latin typeface="Gill Sans MT" pitchFamily="34" charset="-18"/>
              </a:rPr>
              <a:t>WSKAŹNIKI</a:t>
            </a:r>
          </a:p>
        </p:txBody>
      </p:sp>
      <p:sp>
        <p:nvSpPr>
          <p:cNvPr id="8" name="Prostokąt 7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25609823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21789849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266,99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396,78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513,05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511,94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-88,33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-17,05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-14,34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866,16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1 320,02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1 195,23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Lubawa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iławski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9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591611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02164243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205,19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414,65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498,94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504,75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-95,21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-31,27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-27,24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845,33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1 246,30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1 216,09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Limanowa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limanowski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31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8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5571690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84295977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468,12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547,62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546,93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-53,02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991,27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1 189,85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1 225,88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Bieruń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bieruńsko-lędziński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7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5828675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41238259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697,50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741,85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-89,41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-29,17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-24,82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745,96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1 293,14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1 337,06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Złotów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złotowski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6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2550913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62104882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440,78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618,44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632,04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-69,71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-23,24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-25,86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945,46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1 314,36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1 341,26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Sucha Beskidzka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suski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5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6670294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49679103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649,80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594,98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-109,03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-34,83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-37,21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323,24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355,18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-18,61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1 003,46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1 589,44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1 513,75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Łeba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lęborski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4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4965353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2020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MIEJSKA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34333029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14544255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362,21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520,65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278,80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435,20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446,74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-76,22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-27,62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-26,44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-1,08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806,68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1 383,76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1 574,18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Wysokie mazowieckie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wysokomazowiecki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3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6464932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4072824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688,82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370,76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298,94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321,88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-96,42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-21,66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832,29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840,26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-3,03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715,44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2 254,47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1 952,38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Karpacz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jeleniogórski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38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2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40723227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60895905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1 138,25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1 394,27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1 104,07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-140,91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-46,82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-39,66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308,33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355,33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365,47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-11,36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1 877,70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2 407,86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2 099,62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Krynica Morska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nowodworski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39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73780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2020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WIEJSKA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 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5087326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2020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677108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MIASTO NA PRAWACH POWIATU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20031397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92472824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245,58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282,22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438,43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451,77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-11,31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967,72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1 368,82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1 355,49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Wrocław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41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10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40882553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3675661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336,64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422,70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482,38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-55,56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-34,30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-31,50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1 022,05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1 444,99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1 378,08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Rzeszów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9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3025004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2877052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319,70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467,23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464,96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-51,81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917,00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1 301,00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1 379,14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Bielsko-Biała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8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9241424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39374849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265,17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279,00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264,16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334,71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365,63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-39,57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243,57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-3,08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1 054,94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1 339,94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1 388,14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Sopot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7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074189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29171935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218,45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245,65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317,76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460,55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471,46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-39,50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929,89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1 342,02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1 392,71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Kraków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6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9144224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12320396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130,78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269,74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445,77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572,61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586,93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-51,93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-2,37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13,56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1 105,03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1 396,42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1 502,19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Katowice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46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5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7035747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86804478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239,22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335,41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372,18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458,72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472,57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-38,13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-2,64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1 080,38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1 401,16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1 524,59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Poznań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4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8982747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0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2020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677108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dirty="0">
                <a:solidFill>
                  <a:schemeClr val="bg1"/>
                </a:solidFill>
                <a:latin typeface="Gill Sans MT" panose="020B0502020104020203" pitchFamily="34" charset="-18"/>
              </a:rPr>
              <a:t>W KATEGORII: MIASTO NA PRAWACH POWIATU</a:t>
            </a:r>
          </a:p>
          <a:p>
            <a:pPr algn="r"/>
            <a:endParaRPr lang="pl-PL" sz="1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517232"/>
            <a:ext cx="5652120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25768263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53153022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312,99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417,00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352,53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475,80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466,68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-57,44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-19,93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-17,42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169,72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937,32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1 430,30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1 530,06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Opole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49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3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69506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1950986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235,99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19,34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62,87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359,77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762,26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781,90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-42,30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112,03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96,91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617,80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1 469,03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1 376,84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Baranów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kępiński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10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2673325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91483188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371,68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390,89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413,52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535,99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548,92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-37,02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1 153,72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1 659,93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1 697,55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m.st. Warszawa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50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2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2468305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1824095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590,55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984,48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205,28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-81,21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-15,01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92,85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807,27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1 439,71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1 851,69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Świnoujście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51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1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8809827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3429000"/>
            <a:ext cx="7704856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300" dirty="0">
                <a:solidFill>
                  <a:srgbClr val="008000"/>
                </a:solidFill>
                <a:latin typeface="Gill Sans MT" panose="020B0502020104020203" pitchFamily="34" charset="-18"/>
              </a:rPr>
              <a:t>LAUREACI RANKINGU</a:t>
            </a:r>
            <a:br>
              <a:rPr lang="pl-PL" sz="23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300" dirty="0">
                <a:solidFill>
                  <a:srgbClr val="0080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3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300" dirty="0">
                <a:solidFill>
                  <a:srgbClr val="0080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7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-18"/>
              </a:rPr>
              <a:t>EDYCJA 2020</a:t>
            </a:r>
            <a: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547664" y="4653136"/>
            <a:ext cx="7596336" cy="754053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endParaRPr lang="pl-PL" sz="11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endParaRPr lang="pl-PL" sz="21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endParaRPr lang="pl-PL" sz="11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3168352" cy="1093663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</p:spTree>
    <p:extLst>
      <p:ext uri="{BB962C8B-B14F-4D97-AF65-F5344CB8AC3E}">
        <p14:creationId xmlns="" xmlns:p14="http://schemas.microsoft.com/office/powerpoint/2010/main" val="34501424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914" t="33955" r="26470" b="50000"/>
          <a:stretch/>
        </p:blipFill>
        <p:spPr bwMode="auto">
          <a:xfrm>
            <a:off x="1619672" y="2917274"/>
            <a:ext cx="6196404" cy="102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2808312" cy="9693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7420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10894285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244,11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408,63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508,68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493,76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-37,18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29,55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902,62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1 395,98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1 377,95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Komorniki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poznański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6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9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525758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11259588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143,08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324,07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18,41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267,53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344,34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316,88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-35,63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-14,70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319,34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317,40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91,98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811,46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1 249,14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1 418,92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Lesznowola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piaseczyński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8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445283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68412173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92,90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390,02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364,53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39,97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79,54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226,06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472,76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487,03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-36,15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193,72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198,47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96,28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717,40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1 430,61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1 424,73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Nadarzyn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pruszkowski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8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7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921014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3116491"/>
              </p:ext>
            </p:extLst>
          </p:nvPr>
        </p:nvGraphicFramePr>
        <p:xfrm>
          <a:off x="395536" y="1700808"/>
          <a:ext cx="8280919" cy="45365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2018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2019 r.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244,80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40,24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63,92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133,25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747,76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801,58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-70,88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-20,23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-18,09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88,27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44,57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68,33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49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435,66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1 481,38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1 476,52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KRAJOWYM RANKINGU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</a:p>
        </p:txBody>
      </p:sp>
      <p:grpSp>
        <p:nvGrpSpPr>
          <p:cNvPr id="15" name="Grupa 14"/>
          <p:cNvGrpSpPr/>
          <p:nvPr/>
        </p:nvGrpSpPr>
        <p:grpSpPr>
          <a:xfrm>
            <a:off x="0" y="182934"/>
            <a:ext cx="4576550" cy="1175899"/>
            <a:chOff x="395536" y="182934"/>
            <a:chExt cx="4181014" cy="1175899"/>
          </a:xfrm>
        </p:grpSpPr>
        <p:sp>
          <p:nvSpPr>
            <p:cNvPr id="2" name="pole tekstowe 1"/>
            <p:cNvSpPr txBox="1">
              <a:spLocks/>
            </p:cNvSpPr>
            <p:nvPr/>
          </p:nvSpPr>
          <p:spPr>
            <a:xfrm>
              <a:off x="395536" y="182934"/>
              <a:ext cx="4176021" cy="644866"/>
            </a:xfrm>
            <a:prstGeom prst="rect">
              <a:avLst/>
            </a:prstGeom>
            <a:solidFill>
              <a:srgbClr val="008000"/>
            </a:solidFill>
          </p:spPr>
          <p:txBody>
            <a:bodyPr wrap="square" rtlCol="0" anchor="ctr" anchorCtr="0">
              <a:noAutofit/>
            </a:bodyPr>
            <a:lstStyle/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  <a:p>
              <a:pPr algn="r"/>
              <a:r>
                <a:rPr lang="pl-PL" sz="2400" dirty="0">
                  <a:solidFill>
                    <a:schemeClr val="bg1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Gmina: Legnickie Pole</a:t>
              </a:r>
            </a:p>
            <a:p>
              <a:pPr algn="r"/>
              <a:endParaRPr lang="pl-PL" sz="700" dirty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endParaRPr>
            </a:p>
          </p:txBody>
        </p:sp>
        <p:sp>
          <p:nvSpPr>
            <p:cNvPr id="3" name="pole tekstowe 2"/>
            <p:cNvSpPr txBox="1"/>
            <p:nvPr/>
          </p:nvSpPr>
          <p:spPr>
            <a:xfrm>
              <a:off x="395536" y="912557"/>
              <a:ext cx="4181014" cy="446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2200" dirty="0">
                  <a:solidFill>
                    <a:srgbClr val="008000"/>
                  </a:solidFill>
                  <a:latin typeface="Gill Sans MT" panose="020B0502020104020203" pitchFamily="34" charset="-18"/>
                  <a:cs typeface="IrisUPC" panose="020B0604020202020204" pitchFamily="34" charset="-34"/>
                </a:rPr>
                <a:t>Powiat: legnicki  </a:t>
              </a:r>
            </a:p>
          </p:txBody>
        </p:sp>
      </p:grp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9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7596336" y="182934"/>
            <a:ext cx="1447854" cy="1247265"/>
            <a:chOff x="7596336" y="182934"/>
            <a:chExt cx="1447854" cy="1247265"/>
          </a:xfrm>
        </p:grpSpPr>
        <p:sp>
          <p:nvSpPr>
            <p:cNvPr id="10" name="Prostokąt ze ściętym i zaokrąglonym rogiem 9"/>
            <p:cNvSpPr/>
            <p:nvPr/>
          </p:nvSpPr>
          <p:spPr>
            <a:xfrm>
              <a:off x="7596337" y="182934"/>
              <a:ext cx="1080120" cy="1175899"/>
            </a:xfrm>
            <a:prstGeom prst="snipRound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7596336" y="260648"/>
              <a:ext cx="108867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7000" dirty="0">
                  <a:solidFill>
                    <a:schemeClr val="bg1"/>
                  </a:solidFill>
                  <a:latin typeface="Gill Sans MT" panose="020B0502020104020203" pitchFamily="34" charset="-18"/>
                </a:rPr>
                <a:t>6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8559442" y="404664"/>
              <a:ext cx="484748" cy="10081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950" kern="1400" dirty="0">
                  <a:solidFill>
                    <a:schemeClr val="bg1">
                      <a:lumMod val="85000"/>
                    </a:schemeClr>
                  </a:solidFill>
                  <a:latin typeface="Gill Sans MT" panose="020B0502020104020203" pitchFamily="34" charset="-18"/>
                </a:rPr>
                <a:t>MIEJSCE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0743350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23961</TotalTime>
  <Words>5889</Words>
  <Application>Microsoft Office PowerPoint</Application>
  <PresentationFormat>Pokaz na ekranie (4:3)</PresentationFormat>
  <Paragraphs>2758</Paragraphs>
  <Slides>53</Slides>
  <Notes>50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53</vt:i4>
      </vt:variant>
    </vt:vector>
  </HeadingPairs>
  <TitlesOfParts>
    <vt:vector size="54" baseType="lpstr">
      <vt:lpstr>Motyw pakietu Office</vt:lpstr>
      <vt:lpstr>Laureaci XVII Konkursu ZRÓWNOWAŻONEGO ROZWOJU JEDNOSTEK SAMORZĄDU TERYTORIALNEGO  EDYCJA 2020 </vt:lpstr>
      <vt:lpstr>WSKAŹNIKI</vt:lpstr>
      <vt:lpstr>WSKAŹNIKI</vt:lpstr>
      <vt:lpstr>LAUREACI RANKINGU ZRÓWNOWAŻONEGO ROZWOJU JEDNOSTEK SAMORZĄDU TERYTORIALNEGO  EDYCJA 2020  </vt:lpstr>
      <vt:lpstr>Slajd 5</vt:lpstr>
      <vt:lpstr>Slajd 6</vt:lpstr>
      <vt:lpstr>Slajd 7</vt:lpstr>
      <vt:lpstr>Slajd 8</vt:lpstr>
      <vt:lpstr>Slajd 9</vt:lpstr>
      <vt:lpstr>Slajd 10</vt:lpstr>
      <vt:lpstr>Slajd 11</vt:lpstr>
      <vt:lpstr>LAUREACI RANKINGU ZRÓWNOWAŻONEGO ROZWOJU JEDNOSTEK SAMORZĄDU TERYTORIALNEGO  EDYCJA 2020  </vt:lpstr>
      <vt:lpstr>Slajd 13</vt:lpstr>
      <vt:lpstr>Slajd 14</vt:lpstr>
      <vt:lpstr>Slajd 15</vt:lpstr>
      <vt:lpstr>LAUREACI RANKINGU ZRÓWNOWAŻONEGO ROZWOJU JEDNOSTEK SAMORZĄDU TERYTORIALNEGO  EDYCJA 2020  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LAUREACI RANKINGU ZRÓWNOWAŻONEGO ROZWOJU JEDNOSTEK SAMORZĄDU TERYTORIALNEGO  EDYCJA 2020  </vt:lpstr>
      <vt:lpstr>Slajd 25</vt:lpstr>
      <vt:lpstr>Slajd 26</vt:lpstr>
      <vt:lpstr>Slajd 27</vt:lpstr>
      <vt:lpstr>LAUREACI RANKINGU ZRÓWNOWAŻONEGO ROZWOJU JEDNOSTEK SAMORZĄDU TERYTORIALNEGO  EDYCJA 2020  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LAUREACI RANKINGU ZRÓWNOWAŻONEGO ROZWOJU JEDNOSTEK SAMORZĄDU TERYTORIALNEGO  EDYCJA 2020  </vt:lpstr>
      <vt:lpstr>Slajd 37</vt:lpstr>
      <vt:lpstr>Slajd 38</vt:lpstr>
      <vt:lpstr>Slajd 39</vt:lpstr>
      <vt:lpstr>LAUREACI RANKINGU ZRÓWNOWAŻONEGO ROZWOJU JEDNOSTEK SAMORZĄDU TERYTORIALNEGO  EDYCJA 2020  </vt:lpstr>
      <vt:lpstr>Slajd 41</vt:lpstr>
      <vt:lpstr>Slajd 42</vt:lpstr>
      <vt:lpstr>Slajd 43</vt:lpstr>
      <vt:lpstr>Slajd 44</vt:lpstr>
      <vt:lpstr>Slajd 45</vt:lpstr>
      <vt:lpstr>Slajd 46</vt:lpstr>
      <vt:lpstr>Slajd 47</vt:lpstr>
      <vt:lpstr>LAUREACI RANKINGU ZRÓWNOWAŻONEGO ROZWOJU JEDNOSTEK SAMORZĄDU TERYTORIALNEGO  EDYCJA 2020  </vt:lpstr>
      <vt:lpstr>Slajd 49</vt:lpstr>
      <vt:lpstr>Slajd 50</vt:lpstr>
      <vt:lpstr>Slajd 51</vt:lpstr>
      <vt:lpstr>LAUREACI RANKINGU ZRÓWNOWAŻONEGO ROZWOJU JEDNOSTEK SAMORZĄDU TERYTORIALNEGO  EDYCJA 2020  </vt:lpstr>
      <vt:lpstr>Slajd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jim</dc:creator>
  <cp:lastModifiedBy>Sobczak</cp:lastModifiedBy>
  <cp:revision>1182</cp:revision>
  <dcterms:created xsi:type="dcterms:W3CDTF">2005-12-07T16:22:50Z</dcterms:created>
  <dcterms:modified xsi:type="dcterms:W3CDTF">2020-11-28T09:30:14Z</dcterms:modified>
</cp:coreProperties>
</file>